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Microsoft_Equation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76" r:id="rId3"/>
    <p:sldId id="263" r:id="rId4"/>
    <p:sldId id="259" r:id="rId5"/>
    <p:sldId id="261" r:id="rId6"/>
    <p:sldId id="272" r:id="rId7"/>
    <p:sldId id="275" r:id="rId8"/>
    <p:sldId id="260" r:id="rId9"/>
    <p:sldId id="277" r:id="rId10"/>
    <p:sldId id="262" r:id="rId11"/>
    <p:sldId id="266" r:id="rId12"/>
    <p:sldId id="268" r:id="rId13"/>
    <p:sldId id="267" r:id="rId14"/>
    <p:sldId id="265" r:id="rId15"/>
    <p:sldId id="270" r:id="rId16"/>
    <p:sldId id="271" r:id="rId17"/>
    <p:sldId id="273" r:id="rId18"/>
    <p:sldId id="274" r:id="rId19"/>
    <p:sldId id="26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93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218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36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55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625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4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060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87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43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72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86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595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0826F-9143-5C41-9F61-FACA9A810ECB}" type="datetimeFigureOut">
              <a:rPr lang="en-US" smtClean="0"/>
              <a:t>7/21/15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C2FD0-57F0-6A40-8892-73922EFD8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326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image" Target="../media/image30.png"/><Relationship Id="rId8" Type="http://schemas.openxmlformats.org/officeDocument/2006/relationships/image" Target="../media/image31.png"/><Relationship Id="rId9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oleObject" Target="../embeddings/Microsoft_Equation1.bin"/><Relationship Id="rId5" Type="http://schemas.openxmlformats.org/officeDocument/2006/relationships/image" Target="../media/image1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339123"/>
            <a:ext cx="8581292" cy="1470025"/>
          </a:xfrm>
        </p:spPr>
        <p:txBody>
          <a:bodyPr>
            <a:noAutofit/>
          </a:bodyPr>
          <a:lstStyle/>
          <a:p>
            <a:r>
              <a:rPr lang="en-US" sz="4800" b="1" dirty="0" smtClean="0"/>
              <a:t>Open(</a:t>
            </a:r>
            <a:r>
              <a:rPr lang="en-US" sz="4800" b="1" dirty="0" err="1" smtClean="0"/>
              <a:t>ing</a:t>
            </a:r>
            <a:r>
              <a:rPr lang="en-US" sz="4800" b="1" dirty="0" smtClean="0"/>
              <a:t>) Electrophysiology data</a:t>
            </a:r>
            <a:endParaRPr lang="en-CA" sz="48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3122"/>
            <a:ext cx="6400800" cy="2371725"/>
          </a:xfrm>
        </p:spPr>
        <p:txBody>
          <a:bodyPr>
            <a:normAutofit fontScale="92500"/>
          </a:bodyPr>
          <a:lstStyle/>
          <a:p>
            <a:r>
              <a:rPr lang="en-CA" dirty="0"/>
              <a:t>Shreejoy </a:t>
            </a:r>
            <a:r>
              <a:rPr lang="en-CA" dirty="0" smtClean="0"/>
              <a:t>Tripathy, Post-</a:t>
            </a:r>
            <a:r>
              <a:rPr lang="en-CA" dirty="0" smtClean="0"/>
              <a:t>Doc</a:t>
            </a:r>
          </a:p>
          <a:p>
            <a:r>
              <a:rPr lang="en-CA" dirty="0" smtClean="0"/>
              <a:t>University </a:t>
            </a:r>
            <a:r>
              <a:rPr lang="en-CA" dirty="0"/>
              <a:t>of British Columbia, Canada</a:t>
            </a:r>
          </a:p>
          <a:p>
            <a:r>
              <a:rPr lang="en-US" dirty="0"/>
              <a:t>Email: stripathy@chibi.ubc.ca</a:t>
            </a:r>
          </a:p>
          <a:p>
            <a:r>
              <a:rPr lang="en-US" dirty="0"/>
              <a:t>Twitter: @</a:t>
            </a:r>
            <a:r>
              <a:rPr lang="en-US" dirty="0" err="1"/>
              <a:t>neuronJoy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336365"/>
            <a:ext cx="6329923" cy="113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20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NeuroElectro</a:t>
            </a:r>
            <a:r>
              <a:rPr lang="en-US" dirty="0" smtClean="0"/>
              <a:t> resource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err="1" smtClean="0"/>
              <a:t>NeuroElectro</a:t>
            </a:r>
            <a:r>
              <a:rPr lang="en-US" sz="2000" dirty="0" smtClean="0"/>
              <a:t> provides a database of neuron types and intrinsic physiological parameters curated from the literature</a:t>
            </a:r>
          </a:p>
          <a:p>
            <a:pPr lvl="1"/>
            <a:r>
              <a:rPr lang="en-US" sz="2000" dirty="0" smtClean="0"/>
              <a:t>2.5K data points, 100 neuron types, 300 papers mined and curated</a:t>
            </a:r>
            <a:endParaRPr lang="en-US" sz="2000" dirty="0" smtClean="0"/>
          </a:p>
          <a:p>
            <a:r>
              <a:rPr lang="en-US" sz="2000" dirty="0" smtClean="0"/>
              <a:t>All data made available for easy download (</a:t>
            </a:r>
            <a:r>
              <a:rPr lang="en-US" sz="2000" dirty="0" err="1" smtClean="0"/>
              <a:t>neuroelectro.org</a:t>
            </a:r>
            <a:r>
              <a:rPr lang="en-US" sz="2000" dirty="0" smtClean="0"/>
              <a:t>/</a:t>
            </a:r>
            <a:r>
              <a:rPr lang="en-US" sz="2000" dirty="0" err="1" smtClean="0"/>
              <a:t>api</a:t>
            </a:r>
            <a:r>
              <a:rPr lang="en-US" sz="2000" dirty="0" smtClean="0"/>
              <a:t>)</a:t>
            </a:r>
            <a:endParaRPr lang="en-US" sz="2000" dirty="0" smtClean="0"/>
          </a:p>
          <a:p>
            <a:r>
              <a:rPr lang="en-US" sz="2000" dirty="0" smtClean="0"/>
              <a:t>Ongoing database developments:</a:t>
            </a:r>
          </a:p>
          <a:p>
            <a:pPr lvl="1"/>
            <a:r>
              <a:rPr lang="en-US" sz="2000" dirty="0" smtClean="0"/>
              <a:t>Increasing literature coverage</a:t>
            </a:r>
          </a:p>
          <a:p>
            <a:pPr lvl="1"/>
            <a:r>
              <a:rPr lang="en-US" sz="2000" dirty="0" smtClean="0"/>
              <a:t>Extending experimental conditions mined : recording solutions, electrode resistances</a:t>
            </a:r>
          </a:p>
          <a:p>
            <a:pPr lvl="1"/>
            <a:r>
              <a:rPr lang="en-US" sz="2000" dirty="0" smtClean="0"/>
              <a:t>Improving neuron type mapping and resolution</a:t>
            </a:r>
          </a:p>
          <a:p>
            <a:pPr lvl="1"/>
            <a:r>
              <a:rPr lang="en-US" sz="2000" dirty="0" smtClean="0"/>
              <a:t>Extending to non-normal conditions (gene knockouts, pharmacology, behavioral treatments)</a:t>
            </a:r>
            <a:endParaRPr lang="en-US" sz="2000" dirty="0"/>
          </a:p>
          <a:p>
            <a:pPr lvl="1"/>
            <a:r>
              <a:rPr lang="en-US" sz="2000" dirty="0" smtClean="0"/>
              <a:t>Incorporating data from raw traces</a:t>
            </a:r>
          </a:p>
        </p:txBody>
      </p:sp>
    </p:spTree>
    <p:extLst>
      <p:ext uri="{BB962C8B-B14F-4D97-AF65-F5344CB8AC3E}">
        <p14:creationId xmlns:p14="http://schemas.microsoft.com/office/powerpoint/2010/main" val="1576240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does it mean to “share data”?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Publishing a paper/book</a:t>
            </a:r>
          </a:p>
          <a:p>
            <a:r>
              <a:rPr lang="en-US" dirty="0" smtClean="0"/>
              <a:t>Making an Excel spreadsheet of “the data” available, either as supplemental data or on </a:t>
            </a:r>
            <a:r>
              <a:rPr lang="en-US" dirty="0" err="1" smtClean="0"/>
              <a:t>FigShare</a:t>
            </a:r>
            <a:endParaRPr lang="en-US" dirty="0"/>
          </a:p>
          <a:p>
            <a:r>
              <a:rPr lang="en-US" dirty="0" smtClean="0"/>
              <a:t>Making the raw data available (and the appropriate metadata!)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078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can be very complicated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3186"/>
          <a:stretch/>
        </p:blipFill>
        <p:spPr>
          <a:xfrm>
            <a:off x="203200" y="1772426"/>
            <a:ext cx="3011989" cy="428626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3622936" y="2211591"/>
            <a:ext cx="5341120" cy="3726523"/>
            <a:chOff x="3622936" y="1472351"/>
            <a:chExt cx="5341120" cy="372652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22936" y="1472351"/>
              <a:ext cx="5341120" cy="318380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/>
            <a:srcRect l="14824" t="48148" r="47805" b="10336"/>
            <a:stretch/>
          </p:blipFill>
          <p:spPr>
            <a:xfrm>
              <a:off x="3666592" y="3708399"/>
              <a:ext cx="1072599" cy="1490475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0" y="6439589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Harvey et al, 2009; Kwan et al 2008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732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“Can I upload my raw data to your repository?”</a:t>
            </a:r>
            <a:endParaRPr lang="en-US" dirty="0"/>
          </a:p>
        </p:txBody>
      </p:sp>
      <p:pic>
        <p:nvPicPr>
          <p:cNvPr id="7" name="Content Placeholder 6" descr="Screen Shot 2015-04-27 at 11.56.12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4" t="19838" r="35916" b="22556"/>
          <a:stretch/>
        </p:blipFill>
        <p:spPr>
          <a:xfrm>
            <a:off x="3385040" y="1698382"/>
            <a:ext cx="5301760" cy="4276161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67" y="2136789"/>
            <a:ext cx="1287632" cy="169967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8634" y="3836463"/>
            <a:ext cx="28530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Marianne </a:t>
            </a:r>
            <a:r>
              <a:rPr lang="en-US" dirty="0" err="1" smtClean="0"/>
              <a:t>Bezaire</a:t>
            </a:r>
            <a:r>
              <a:rPr lang="en-US" dirty="0" smtClean="0"/>
              <a:t> from UCI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Neurodata</a:t>
            </a:r>
            <a:r>
              <a:rPr lang="en-US" dirty="0" smtClean="0"/>
              <a:t>-without-borders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one year project to make a usable file format and data standards for neurophysiology data</a:t>
            </a:r>
          </a:p>
          <a:p>
            <a:r>
              <a:rPr lang="en-US" dirty="0" smtClean="0"/>
              <a:t>Produced during small working group meetings of data collectors </a:t>
            </a:r>
            <a:r>
              <a:rPr lang="en-US" dirty="0" smtClean="0"/>
              <a:t>(Allen Institute, </a:t>
            </a:r>
            <a:r>
              <a:rPr lang="en-US" dirty="0" err="1" smtClean="0"/>
              <a:t>Janelia</a:t>
            </a:r>
            <a:r>
              <a:rPr lang="en-US" dirty="0" smtClean="0"/>
              <a:t>) and </a:t>
            </a:r>
            <a:r>
              <a:rPr lang="en-US" dirty="0" smtClean="0"/>
              <a:t>curators</a:t>
            </a:r>
          </a:p>
          <a:p>
            <a:r>
              <a:rPr lang="en-US" dirty="0" smtClean="0"/>
              <a:t>Designed around specific datasets which are typical of the subfield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76978"/>
            <a:ext cx="33081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crcns.org</a:t>
            </a:r>
            <a:r>
              <a:rPr lang="en-US" dirty="0" smtClean="0"/>
              <a:t>/NWB/Overview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085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7-23 at 9.52.02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9"/>
          <a:stretch/>
        </p:blipFill>
        <p:spPr>
          <a:xfrm>
            <a:off x="1657433" y="1570038"/>
            <a:ext cx="5986720" cy="4534296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Neurodata</a:t>
            </a:r>
            <a:r>
              <a:rPr lang="en-US" dirty="0" smtClean="0"/>
              <a:t>-without-borders project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6488668"/>
            <a:ext cx="4154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neurodatawithoutborders.github.io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142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Neurodata</a:t>
            </a:r>
            <a:r>
              <a:rPr lang="en-US" dirty="0" smtClean="0"/>
              <a:t>-without-borders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just a file format, but also a schema</a:t>
            </a:r>
          </a:p>
          <a:p>
            <a:r>
              <a:rPr lang="en-US" dirty="0" smtClean="0"/>
              <a:t>Specifies how things should be stored </a:t>
            </a:r>
            <a:r>
              <a:rPr lang="en-US" dirty="0" smtClean="0"/>
              <a:t>(HDF5) </a:t>
            </a:r>
            <a:r>
              <a:rPr lang="en-US" dirty="0" smtClean="0"/>
              <a:t>as well as where in the file</a:t>
            </a:r>
          </a:p>
          <a:p>
            <a:r>
              <a:rPr lang="en-US" i="1" dirty="0" smtClean="0"/>
              <a:t>Allows parsing and using a data file without having to deeply understand how the data is stored in the file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502192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37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Neurodata</a:t>
            </a:r>
            <a:r>
              <a:rPr lang="en-US" dirty="0" smtClean="0"/>
              <a:t>-without-borders project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76978"/>
            <a:ext cx="8706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stripathy</a:t>
            </a:r>
            <a:r>
              <a:rPr lang="en-US" dirty="0" smtClean="0"/>
              <a:t>/</a:t>
            </a:r>
            <a:r>
              <a:rPr lang="en-US" dirty="0" err="1" smtClean="0"/>
              <a:t>AIBS_cell_types</a:t>
            </a:r>
            <a:r>
              <a:rPr lang="en-US" dirty="0" smtClean="0"/>
              <a:t>/blob/master/</a:t>
            </a:r>
            <a:r>
              <a:rPr lang="en-US" dirty="0" err="1" smtClean="0"/>
              <a:t>Allen_ephys_playground.ipynb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Screen Shot 2015-07-23 at 10.41.1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54" y="952254"/>
            <a:ext cx="7636862" cy="552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82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Opening up previously closed datasets is hard and multifaceted</a:t>
            </a:r>
          </a:p>
          <a:p>
            <a:r>
              <a:rPr lang="en-US" dirty="0" smtClean="0"/>
              <a:t>Effort to continue and improve text and data mining existing publications</a:t>
            </a:r>
          </a:p>
          <a:p>
            <a:pPr lvl="1"/>
            <a:r>
              <a:rPr lang="en-US" dirty="0" smtClean="0"/>
              <a:t>Improving the neuron type ontology</a:t>
            </a:r>
          </a:p>
          <a:p>
            <a:pPr lvl="1"/>
            <a:r>
              <a:rPr lang="en-US" dirty="0" smtClean="0"/>
              <a:t>Helping </a:t>
            </a:r>
            <a:r>
              <a:rPr lang="en-US" dirty="0" err="1" smtClean="0"/>
              <a:t>OpenWorm</a:t>
            </a:r>
            <a:r>
              <a:rPr lang="en-US" dirty="0" smtClean="0"/>
              <a:t> curate ion channel data from the literature</a:t>
            </a:r>
          </a:p>
          <a:p>
            <a:r>
              <a:rPr lang="en-US" dirty="0" smtClean="0"/>
              <a:t>Effort to push sharing of raw datasets</a:t>
            </a:r>
          </a:p>
          <a:p>
            <a:pPr lvl="1"/>
            <a:r>
              <a:rPr lang="en-US" dirty="0" smtClean="0"/>
              <a:t>Like developing standards (</a:t>
            </a:r>
            <a:r>
              <a:rPr lang="en-US" dirty="0" err="1" smtClean="0"/>
              <a:t>Neurodata</a:t>
            </a:r>
            <a:r>
              <a:rPr lang="en-US" dirty="0" smtClean="0"/>
              <a:t> Without Borders)</a:t>
            </a:r>
          </a:p>
          <a:p>
            <a:pPr lvl="1"/>
            <a:r>
              <a:rPr lang="en-US" dirty="0" smtClean="0"/>
              <a:t>Advocacy in the experimental community</a:t>
            </a:r>
          </a:p>
          <a:p>
            <a:r>
              <a:rPr lang="en-US" dirty="0" smtClean="0"/>
              <a:t>Novel applications of large-scale open datasets</a:t>
            </a:r>
          </a:p>
          <a:p>
            <a:pPr lvl="1"/>
            <a:r>
              <a:rPr lang="en-US" dirty="0" smtClean="0"/>
              <a:t>(what actually pays the bills)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770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696" y="152400"/>
            <a:ext cx="8229600" cy="1143000"/>
          </a:xfrm>
        </p:spPr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29840"/>
            <a:ext cx="4343401" cy="179152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Pavlidis lab at University of British Columbia</a:t>
            </a:r>
          </a:p>
          <a:p>
            <a:r>
              <a:rPr lang="en-US" sz="2400" dirty="0" smtClean="0"/>
              <a:t>Rick </a:t>
            </a:r>
            <a:r>
              <a:rPr lang="en-US" sz="2400" dirty="0" err="1" smtClean="0"/>
              <a:t>Gerkin</a:t>
            </a:r>
            <a:r>
              <a:rPr lang="en-US" sz="2400" dirty="0" smtClean="0"/>
              <a:t> (Arizona State)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A0D3A-1BC0-45EB-AEAB-A722C5CB783D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2555776" y="126876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CA" dirty="0" err="1" smtClean="0"/>
              <a:t>Shreejoy</a:t>
            </a:r>
            <a:r>
              <a:rPr lang="en-CA" dirty="0" smtClean="0"/>
              <a:t> </a:t>
            </a:r>
            <a:r>
              <a:rPr lang="en-CA" dirty="0" err="1" smtClean="0"/>
              <a:t>Tripathy</a:t>
            </a:r>
            <a:endParaRPr lang="en-CA" dirty="0" smtClean="0"/>
          </a:p>
          <a:p>
            <a:pPr marL="0" indent="0" algn="r">
              <a:buNone/>
            </a:pPr>
            <a:r>
              <a:rPr lang="en-US" dirty="0" smtClean="0"/>
              <a:t>Email: stripathy@chibi.ubc.ca</a:t>
            </a:r>
          </a:p>
          <a:p>
            <a:pPr marL="0" indent="0" algn="r">
              <a:buNone/>
            </a:pPr>
            <a:r>
              <a:rPr lang="en-US" dirty="0" smtClean="0"/>
              <a:t>Twitter: @</a:t>
            </a:r>
            <a:r>
              <a:rPr lang="en-US" dirty="0" err="1" smtClean="0"/>
              <a:t>neuronJoy</a:t>
            </a: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URL: </a:t>
            </a:r>
            <a:r>
              <a:rPr lang="en-US" dirty="0" err="1" smtClean="0"/>
              <a:t>neuroelectro.org</a:t>
            </a: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Code: </a:t>
            </a:r>
            <a:r>
              <a:rPr lang="en-US" dirty="0" err="1" smtClean="0"/>
              <a:t>github.com</a:t>
            </a:r>
            <a:r>
              <a:rPr lang="en-US" dirty="0"/>
              <a:t>/</a:t>
            </a:r>
            <a:r>
              <a:rPr lang="en-US" dirty="0" err="1"/>
              <a:t>neuroelectro</a:t>
            </a:r>
            <a:endParaRPr lang="en-US" dirty="0"/>
          </a:p>
        </p:txBody>
      </p:sp>
      <p:pic>
        <p:nvPicPr>
          <p:cNvPr id="11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79" y="4179879"/>
            <a:ext cx="3613696" cy="2409131"/>
          </a:xfrm>
          <a:prstGeom prst="rect">
            <a:avLst/>
          </a:prstGeom>
        </p:spPr>
      </p:pic>
      <p:pic>
        <p:nvPicPr>
          <p:cNvPr id="10" name="Picture 4" descr="Allen Institute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702" y="6111497"/>
            <a:ext cx="2259661" cy="47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N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522" y="5465697"/>
            <a:ext cx="994120" cy="641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INCF Neuroinformatics Portal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146" r="13967"/>
          <a:stretch/>
        </p:blipFill>
        <p:spPr bwMode="auto">
          <a:xfrm>
            <a:off x="6598281" y="5465697"/>
            <a:ext cx="2308808" cy="528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025" y="3230802"/>
            <a:ext cx="1797595" cy="1395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377" y="3252081"/>
            <a:ext cx="2037712" cy="1260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32"/>
          <a:stretch/>
        </p:blipFill>
        <p:spPr bwMode="auto">
          <a:xfrm>
            <a:off x="6084441" y="4626612"/>
            <a:ext cx="1327708" cy="831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5279" y="2554883"/>
            <a:ext cx="1048417" cy="139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44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Where the </a:t>
            </a:r>
            <a:r>
              <a:rPr lang="en-US" dirty="0" err="1" smtClean="0"/>
              <a:t>ephys</a:t>
            </a:r>
            <a:r>
              <a:rPr lang="en-US" dirty="0" smtClean="0"/>
              <a:t> data at?</a:t>
            </a:r>
            <a:endParaRPr lang="en-CA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1691283"/>
            <a:ext cx="2664296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19651" y="4149080"/>
            <a:ext cx="2205166" cy="2203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14" b="19443"/>
          <a:stretch/>
        </p:blipFill>
        <p:spPr bwMode="auto">
          <a:xfrm>
            <a:off x="467544" y="1700808"/>
            <a:ext cx="2842066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9710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By contrast, in genomics and molecular biology…</a:t>
            </a:r>
            <a:endParaRPr lang="en-CA" dirty="0"/>
          </a:p>
        </p:txBody>
      </p:sp>
      <p:grpSp>
        <p:nvGrpSpPr>
          <p:cNvPr id="6" name="Group 5"/>
          <p:cNvGrpSpPr/>
          <p:nvPr/>
        </p:nvGrpSpPr>
        <p:grpSpPr>
          <a:xfrm>
            <a:off x="3707904" y="2230156"/>
            <a:ext cx="2088232" cy="2525598"/>
            <a:chOff x="9770604" y="3927738"/>
            <a:chExt cx="2088232" cy="2525598"/>
          </a:xfrm>
        </p:grpSpPr>
        <p:sp>
          <p:nvSpPr>
            <p:cNvPr id="4" name="Flowchart: Magnetic Disk 3"/>
            <p:cNvSpPr/>
            <p:nvPr/>
          </p:nvSpPr>
          <p:spPr>
            <a:xfrm>
              <a:off x="9770604" y="3927738"/>
              <a:ext cx="2088232" cy="2525598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842612" y="4069482"/>
              <a:ext cx="19066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chemeClr val="bg1"/>
                  </a:solidFill>
                </a:rPr>
                <a:t>Genomics databases</a:t>
              </a:r>
              <a:endParaRPr lang="en-CA" dirty="0">
                <a:solidFill>
                  <a:schemeClr val="bg1"/>
                </a:solidFill>
              </a:endParaRPr>
            </a:p>
          </p:txBody>
        </p:sp>
        <p:pic>
          <p:nvPicPr>
            <p:cNvPr id="6147" name="Picture 3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9129"/>
            <a:stretch/>
          </p:blipFill>
          <p:spPr bwMode="auto">
            <a:xfrm>
              <a:off x="9907291" y="5013176"/>
              <a:ext cx="1735521" cy="9926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0" name="Group 9"/>
          <p:cNvGrpSpPr/>
          <p:nvPr/>
        </p:nvGrpSpPr>
        <p:grpSpPr>
          <a:xfrm>
            <a:off x="6617185" y="1468631"/>
            <a:ext cx="2482711" cy="1509943"/>
            <a:chOff x="6617185" y="1468631"/>
            <a:chExt cx="2482711" cy="1509943"/>
          </a:xfrm>
        </p:grpSpPr>
        <p:pic>
          <p:nvPicPr>
            <p:cNvPr id="6149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45378" y="1765226"/>
              <a:ext cx="2226326" cy="12133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6617185" y="1468631"/>
              <a:ext cx="2482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Protein sequences</a:t>
              </a:r>
              <a:endParaRPr lang="en-CA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084168" y="3212976"/>
            <a:ext cx="2664296" cy="3168352"/>
            <a:chOff x="6084168" y="3212976"/>
            <a:chExt cx="2664296" cy="3168352"/>
          </a:xfrm>
        </p:grpSpPr>
        <p:pic>
          <p:nvPicPr>
            <p:cNvPr id="615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4168" y="3783974"/>
              <a:ext cx="2664296" cy="25973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5" name="TextBox 14"/>
            <p:cNvSpPr txBox="1"/>
            <p:nvPr/>
          </p:nvSpPr>
          <p:spPr>
            <a:xfrm>
              <a:off x="6265753" y="3212976"/>
              <a:ext cx="24827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Molecular signalling pathways</a:t>
              </a:r>
              <a:endParaRPr lang="en-CA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11560" y="3419708"/>
            <a:ext cx="2482711" cy="2703518"/>
            <a:chOff x="611560" y="3419708"/>
            <a:chExt cx="2482711" cy="2703518"/>
          </a:xfrm>
        </p:grpSpPr>
        <p:pic>
          <p:nvPicPr>
            <p:cNvPr id="6146" name="Picture 2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3892" y="3789040"/>
              <a:ext cx="2296403" cy="23341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611560" y="3419708"/>
              <a:ext cx="2482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Protein structures</a:t>
              </a:r>
              <a:endParaRPr lang="en-CA" dirty="0"/>
            </a:p>
          </p:txBody>
        </p:sp>
      </p:grpSp>
      <p:sp>
        <p:nvSpPr>
          <p:cNvPr id="7" name="Rectangle 6"/>
          <p:cNvSpPr/>
          <p:nvPr/>
        </p:nvSpPr>
        <p:spPr>
          <a:xfrm>
            <a:off x="827584" y="6488450"/>
            <a:ext cx="3680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 smtClean="0"/>
              <a:t>http://www.ncbi.nlm.nih.gov/refseq/</a:t>
            </a:r>
            <a:endParaRPr lang="en-CA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11" y="5895443"/>
            <a:ext cx="749345" cy="9274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611160" y="1468631"/>
            <a:ext cx="2482711" cy="1549600"/>
            <a:chOff x="611160" y="1468631"/>
            <a:chExt cx="2482711" cy="1549600"/>
          </a:xfrm>
        </p:grpSpPr>
        <p:sp>
          <p:nvSpPr>
            <p:cNvPr id="13" name="TextBox 12"/>
            <p:cNvSpPr txBox="1"/>
            <p:nvPr/>
          </p:nvSpPr>
          <p:spPr>
            <a:xfrm>
              <a:off x="611160" y="1468631"/>
              <a:ext cx="2482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Nucleic acid sequences</a:t>
              </a:r>
              <a:endParaRPr lang="en-CA" dirty="0"/>
            </a:p>
          </p:txBody>
        </p:sp>
        <p:pic>
          <p:nvPicPr>
            <p:cNvPr id="7173" name="Picture 5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6744" y="1918819"/>
              <a:ext cx="2132193" cy="10994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68491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Electrophysiology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NeuroElectro</a:t>
            </a:r>
            <a:endParaRPr lang="en-US" dirty="0" smtClean="0"/>
          </a:p>
          <a:p>
            <a:r>
              <a:rPr lang="en-US" dirty="0" err="1" smtClean="0"/>
              <a:t>CRCNS.org</a:t>
            </a:r>
            <a:endParaRPr lang="en-US" dirty="0" smtClean="0"/>
          </a:p>
          <a:p>
            <a:r>
              <a:rPr lang="en-US" dirty="0" smtClean="0"/>
              <a:t>Allen Institute</a:t>
            </a:r>
          </a:p>
          <a:p>
            <a:r>
              <a:rPr lang="en-US" dirty="0" err="1" smtClean="0"/>
              <a:t>Neurodata</a:t>
            </a:r>
            <a:r>
              <a:rPr lang="en-US" dirty="0" smtClean="0"/>
              <a:t> Without Borders file format</a:t>
            </a:r>
          </a:p>
          <a:p>
            <a:r>
              <a:rPr lang="en-US" dirty="0" smtClean="0"/>
              <a:t>Others?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6429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724400" y="6010215"/>
            <a:ext cx="4419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 err="1" smtClean="0"/>
              <a:t>Tripathy</a:t>
            </a:r>
            <a:r>
              <a:rPr lang="en-US" sz="2000" dirty="0" smtClean="0"/>
              <a:t> et al, </a:t>
            </a:r>
            <a:r>
              <a:rPr lang="en-US" sz="2000" i="1" dirty="0" smtClean="0"/>
              <a:t>Front </a:t>
            </a:r>
            <a:r>
              <a:rPr lang="en-US" sz="2000" i="1" dirty="0" err="1" smtClean="0"/>
              <a:t>Neuroinf</a:t>
            </a:r>
            <a:r>
              <a:rPr lang="en-US" sz="2000" i="1" dirty="0" smtClean="0"/>
              <a:t> </a:t>
            </a:r>
            <a:r>
              <a:rPr lang="en-US" sz="2000" dirty="0" smtClean="0"/>
              <a:t>2014</a:t>
            </a:r>
          </a:p>
          <a:p>
            <a:pPr algn="r"/>
            <a:r>
              <a:rPr lang="en-US" sz="2000" dirty="0" err="1"/>
              <a:t>Tripathy</a:t>
            </a:r>
            <a:r>
              <a:rPr lang="en-US" sz="2000" dirty="0"/>
              <a:t> et al, </a:t>
            </a:r>
            <a:r>
              <a:rPr lang="en-US" sz="2000" i="1" dirty="0"/>
              <a:t>J </a:t>
            </a:r>
            <a:r>
              <a:rPr lang="en-US" sz="2000" i="1" dirty="0" err="1"/>
              <a:t>Neurophys</a:t>
            </a:r>
            <a:r>
              <a:rPr lang="en-US" sz="2000" i="1" dirty="0"/>
              <a:t> </a:t>
            </a:r>
            <a:r>
              <a:rPr lang="en-US" sz="2000" dirty="0"/>
              <a:t>2015</a:t>
            </a:r>
          </a:p>
          <a:p>
            <a:pPr algn="r"/>
            <a:endParaRPr lang="en-US" sz="2000" dirty="0"/>
          </a:p>
          <a:p>
            <a:pPr algn="r"/>
            <a:endParaRPr lang="en-US" sz="2000" dirty="0" smtClean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7" t="2006" r="4115" b="67973"/>
          <a:stretch/>
        </p:blipFill>
        <p:spPr bwMode="auto">
          <a:xfrm>
            <a:off x="143460" y="2267867"/>
            <a:ext cx="8667165" cy="2644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08953"/>
            <a:ext cx="6329923" cy="113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9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Semi-automated literature-mining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600199"/>
            <a:ext cx="4114800" cy="4626571"/>
          </a:xfrm>
        </p:spPr>
        <p:txBody>
          <a:bodyPr>
            <a:normAutofit fontScale="70000" lnSpcReduction="20000"/>
          </a:bodyPr>
          <a:lstStyle/>
          <a:p>
            <a:pPr marL="342900" lvl="1" indent="-342900">
              <a:buFont typeface="Arial"/>
              <a:buChar char="•"/>
            </a:pPr>
            <a:r>
              <a:rPr lang="en-US" sz="3200" dirty="0"/>
              <a:t>Download thousands of </a:t>
            </a:r>
            <a:r>
              <a:rPr lang="en-US" sz="3200" dirty="0" smtClean="0"/>
              <a:t>full-text articles from </a:t>
            </a:r>
            <a:r>
              <a:rPr lang="en-US" sz="3200" dirty="0"/>
              <a:t>neuroscience-specific </a:t>
            </a:r>
            <a:r>
              <a:rPr lang="en-US" sz="3200" dirty="0" smtClean="0"/>
              <a:t>journals</a:t>
            </a:r>
          </a:p>
          <a:p>
            <a:r>
              <a:rPr lang="en-US" dirty="0" smtClean="0"/>
              <a:t>Simple algorithms that use simple text searching to identify: </a:t>
            </a:r>
          </a:p>
          <a:p>
            <a:pPr lvl="1"/>
            <a:r>
              <a:rPr lang="en-US" dirty="0" smtClean="0"/>
              <a:t>Biophysical properties (in normotypic conditions)</a:t>
            </a:r>
          </a:p>
          <a:p>
            <a:pPr lvl="1"/>
            <a:r>
              <a:rPr lang="en-US" dirty="0" smtClean="0"/>
              <a:t>Neuron types (from NeuroLex.org)</a:t>
            </a:r>
          </a:p>
          <a:p>
            <a:pPr lvl="1"/>
            <a:r>
              <a:rPr lang="en-US" dirty="0" smtClean="0"/>
              <a:t>Biophysical data values</a:t>
            </a:r>
          </a:p>
          <a:p>
            <a:pPr lvl="1"/>
            <a:r>
              <a:rPr lang="en-US" dirty="0" smtClean="0"/>
              <a:t>Methodological details</a:t>
            </a:r>
          </a:p>
          <a:p>
            <a:r>
              <a:rPr lang="en-US" dirty="0" smtClean="0"/>
              <a:t>Text-mined data is then checked by human curators</a:t>
            </a:r>
            <a:endParaRPr lang="en-US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919" b="61572"/>
          <a:stretch/>
        </p:blipFill>
        <p:spPr bwMode="auto">
          <a:xfrm>
            <a:off x="76200" y="1828800"/>
            <a:ext cx="4111998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152400" y="2438400"/>
            <a:ext cx="1600200" cy="228600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47800" y="1828800"/>
            <a:ext cx="2057400" cy="304800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567628" y="2443681"/>
            <a:ext cx="1242372" cy="22860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F34FD-A66B-45F9-8E42-1C9DEF3DE0E2}" type="slidenum">
              <a:rPr lang="en-US" smtClean="0"/>
              <a:t>6</a:t>
            </a:fld>
            <a:endParaRPr lang="en-US"/>
          </a:p>
        </p:txBody>
      </p:sp>
      <p:pic>
        <p:nvPicPr>
          <p:cNvPr id="6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149080"/>
            <a:ext cx="2770255" cy="2077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724400" y="6457890"/>
            <a:ext cx="4419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 err="1" smtClean="0"/>
              <a:t>Tripathy</a:t>
            </a:r>
            <a:r>
              <a:rPr lang="en-US" sz="2000" dirty="0" smtClean="0"/>
              <a:t> et al, </a:t>
            </a:r>
            <a:r>
              <a:rPr lang="en-US" sz="2000" i="1" dirty="0" smtClean="0"/>
              <a:t>Front </a:t>
            </a:r>
            <a:r>
              <a:rPr lang="en-US" sz="2000" i="1" dirty="0" err="1" smtClean="0"/>
              <a:t>Neuroinf</a:t>
            </a:r>
            <a:r>
              <a:rPr lang="en-US" sz="2000" i="1" dirty="0" smtClean="0"/>
              <a:t> </a:t>
            </a:r>
            <a:r>
              <a:rPr lang="en-US" sz="2000" dirty="0" smtClean="0"/>
              <a:t>2014</a:t>
            </a:r>
            <a:endParaRPr lang="en-US" sz="2000" dirty="0"/>
          </a:p>
          <a:p>
            <a:pPr algn="r"/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014169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Identifying neuron types</a:t>
            </a:r>
            <a:endParaRPr lang="en-US" sz="40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6458" t="16514" r="56285"/>
          <a:stretch>
            <a:fillRect/>
          </a:stretch>
        </p:blipFill>
        <p:spPr bwMode="auto">
          <a:xfrm>
            <a:off x="2063038" y="3033532"/>
            <a:ext cx="4890212" cy="3424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06700" y="1044210"/>
            <a:ext cx="8229600" cy="198034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Utilize existing expert-generated lists of mammalian neuron types (NeuroLex.org)</a:t>
            </a:r>
          </a:p>
          <a:p>
            <a:pPr lvl="1"/>
            <a:r>
              <a:rPr lang="en-US" dirty="0" smtClean="0"/>
              <a:t>Developed by Gordon Shepherd and colleagues, semi-standardizes </a:t>
            </a:r>
            <a:r>
              <a:rPr lang="en-US" dirty="0" err="1" smtClean="0"/>
              <a:t>Petilla</a:t>
            </a:r>
            <a:r>
              <a:rPr lang="en-US" dirty="0" smtClean="0"/>
              <a:t> conventions</a:t>
            </a:r>
          </a:p>
          <a:p>
            <a:pPr lvl="1"/>
            <a:r>
              <a:rPr lang="en-US" dirty="0" smtClean="0"/>
              <a:t>Tends to “lump” neuron types (as opposed to “split”)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1C400-5CB7-44E7-AD17-C75B8BD5B53A}" type="slidenum">
              <a:rPr lang="en-US" smtClean="0"/>
              <a:t>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743450" y="6457890"/>
            <a:ext cx="4419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 smtClean="0"/>
              <a:t>Larson and </a:t>
            </a:r>
            <a:r>
              <a:rPr lang="en-US" sz="2000" dirty="0" err="1" smtClean="0"/>
              <a:t>Martone</a:t>
            </a:r>
            <a:r>
              <a:rPr lang="en-US" sz="2000" dirty="0" smtClean="0"/>
              <a:t>, 2013</a:t>
            </a:r>
            <a:endParaRPr lang="en-US" sz="2000" dirty="0"/>
          </a:p>
          <a:p>
            <a:pPr algn="r"/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197038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432"/>
            <a:ext cx="8229600" cy="1143000"/>
          </a:xfrm>
        </p:spPr>
        <p:txBody>
          <a:bodyPr/>
          <a:lstStyle/>
          <a:p>
            <a:r>
              <a:rPr lang="en-CA" dirty="0" smtClean="0"/>
              <a:t>NeuroElectro.org web interface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4886708" y="6167045"/>
            <a:ext cx="426720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Code </a:t>
            </a:r>
            <a:r>
              <a:rPr lang="en-US" dirty="0"/>
              <a:t>at </a:t>
            </a:r>
            <a:r>
              <a:rPr lang="en-US" dirty="0" smtClean="0"/>
              <a:t>github.com/</a:t>
            </a:r>
            <a:r>
              <a:rPr lang="en-US" dirty="0" err="1" smtClean="0"/>
              <a:t>neuroelectro</a:t>
            </a:r>
            <a:endParaRPr lang="en-US" dirty="0" smtClean="0"/>
          </a:p>
          <a:p>
            <a:pPr algn="r"/>
            <a:r>
              <a:rPr lang="en-US" dirty="0" smtClean="0"/>
              <a:t>Data at neuroelectro.org/</a:t>
            </a:r>
            <a:r>
              <a:rPr lang="en-US" dirty="0" err="1" smtClean="0"/>
              <a:t>api</a:t>
            </a:r>
            <a:endParaRPr lang="en-US" dirty="0"/>
          </a:p>
        </p:txBody>
      </p:sp>
      <p:pic>
        <p:nvPicPr>
          <p:cNvPr id="2050" name="Picture 2" descr="Z:\home\stripathy\Pictures\Screenshot from 2015-07-07 10:36:2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543" y="2197114"/>
            <a:ext cx="6314454" cy="3773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[Demo of web resource and interface]</a:t>
            </a:r>
          </a:p>
        </p:txBody>
      </p:sp>
    </p:spTree>
    <p:extLst>
      <p:ext uri="{BB962C8B-B14F-4D97-AF65-F5344CB8AC3E}">
        <p14:creationId xmlns:p14="http://schemas.microsoft.com/office/powerpoint/2010/main" val="1806883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Accounting for differences in experimental conditions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07" y="2207486"/>
            <a:ext cx="8601075" cy="2371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4743450" y="6457890"/>
            <a:ext cx="4419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 err="1" smtClean="0"/>
              <a:t>Tripathy</a:t>
            </a:r>
            <a:r>
              <a:rPr lang="en-US" sz="2000" dirty="0" smtClean="0"/>
              <a:t> et al, </a:t>
            </a:r>
            <a:r>
              <a:rPr lang="en-US" sz="2000" i="1" dirty="0" smtClean="0"/>
              <a:t>J </a:t>
            </a:r>
            <a:r>
              <a:rPr lang="en-US" sz="2000" i="1" dirty="0" err="1" smtClean="0"/>
              <a:t>Neurophys</a:t>
            </a:r>
            <a:r>
              <a:rPr lang="en-US" sz="2000" i="1" dirty="0" smtClean="0"/>
              <a:t> </a:t>
            </a:r>
            <a:r>
              <a:rPr lang="en-US" sz="2000" dirty="0" smtClean="0"/>
              <a:t>2015</a:t>
            </a:r>
            <a:endParaRPr lang="en-US" sz="2000" dirty="0"/>
          </a:p>
          <a:p>
            <a:pPr algn="r"/>
            <a:endParaRPr lang="en-US" sz="2000" dirty="0" smtClean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8910321"/>
              </p:ext>
            </p:extLst>
          </p:nvPr>
        </p:nvGraphicFramePr>
        <p:xfrm>
          <a:off x="844596" y="4915648"/>
          <a:ext cx="7347735" cy="6574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Equation" r:id="rId4" imgW="2451100" imgH="228600" progId="Equation.3">
                  <p:embed/>
                </p:oleObj>
              </mc:Choice>
              <mc:Fallback>
                <p:oleObj name="Equation" r:id="rId4" imgW="2451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596" y="4915648"/>
                        <a:ext cx="7347735" cy="6574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9521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4952</TotalTime>
  <Words>647</Words>
  <Application>Microsoft Macintosh PowerPoint</Application>
  <PresentationFormat>On-screen Show (4:3)</PresentationFormat>
  <Paragraphs>94</Paragraphs>
  <Slides>19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Office Theme</vt:lpstr>
      <vt:lpstr>Microsoft Equation</vt:lpstr>
      <vt:lpstr>Open(ing) Electrophysiology data</vt:lpstr>
      <vt:lpstr>Where the ephys data at?</vt:lpstr>
      <vt:lpstr>By contrast, in genomics and molecular biology…</vt:lpstr>
      <vt:lpstr>Electrophysiology databases</vt:lpstr>
      <vt:lpstr>PowerPoint Presentation</vt:lpstr>
      <vt:lpstr>Semi-automated literature-mining overview</vt:lpstr>
      <vt:lpstr>Identifying neuron types</vt:lpstr>
      <vt:lpstr>NeuroElectro.org web interface</vt:lpstr>
      <vt:lpstr>Accounting for differences in experimental conditions</vt:lpstr>
      <vt:lpstr>NeuroElectro resource summary</vt:lpstr>
      <vt:lpstr>What does it mean to “share data”?</vt:lpstr>
      <vt:lpstr>Data can be very complicated</vt:lpstr>
      <vt:lpstr>“Can I upload my raw data to your repository?”</vt:lpstr>
      <vt:lpstr>Neurodata-without-borders project</vt:lpstr>
      <vt:lpstr>PowerPoint Presentation</vt:lpstr>
      <vt:lpstr>Neurodata-without-borders project</vt:lpstr>
      <vt:lpstr>Neurodata-without-borders project</vt:lpstr>
      <vt:lpstr>Conclusions and Questions</vt:lpstr>
      <vt:lpstr>Acknowledgements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Shreejoy Tripathy</dc:creator>
  <cp:lastModifiedBy>Shreejoy Tripathy</cp:lastModifiedBy>
  <cp:revision>19</cp:revision>
  <dcterms:created xsi:type="dcterms:W3CDTF">2015-07-21T12:59:37Z</dcterms:created>
  <dcterms:modified xsi:type="dcterms:W3CDTF">2015-07-24T23:31:48Z</dcterms:modified>
</cp:coreProperties>
</file>

<file path=docProps/thumbnail.jpeg>
</file>